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sldIdLst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 autoAdjust="0"/>
    <p:restoredTop sz="94660"/>
  </p:normalViewPr>
  <p:slideViewPr>
    <p:cSldViewPr snapToGrid="0" showGuides="1">
      <p:cViewPr>
        <p:scale>
          <a:sx n="106" d="100"/>
          <a:sy n="106" d="100"/>
        </p:scale>
        <p:origin x="1216" y="6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85A1-0C76-4AC4-B559-D2E1DAEE8D8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84139-FC7A-4169-9198-7180FF4D6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93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2311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85B7-0A65-9D26-B213-86ACDBF3CA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72BC2-A599-60C6-2E7F-D3356829B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C623E-65A6-E688-5897-6F8CA006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6A2AA-6FF4-0230-678F-A4C7BCAE0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9616C-4FB3-6789-6655-A6F46F494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5312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40C6-FDB8-76EA-A204-C3C7EFC6C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4F7DA-E7E6-014E-5709-0FCAB0A62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214D7-2EB4-F839-FA57-4260F7BA96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17457-758F-4360-CB87-891B80DA6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F823C-B83B-58DD-2735-8FD5C6FB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2969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F64A0-0AF4-41BF-CCAE-3D4A4650A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36B30-6495-AF93-3758-0E6BB8EAA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9C115-121F-3DE0-CFAE-0B0AF660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C1058-A921-0BB8-4D52-978E08A0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912FB-AAC0-756C-2D9E-ABF938CC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4750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Only">
  <p:cSld name="1_Title Onl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08566" y="429740"/>
            <a:ext cx="1475096" cy="565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0890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0"/>
          <p:cNvSpPr txBox="1">
            <a:spLocks noGrp="1"/>
          </p:cNvSpPr>
          <p:nvPr>
            <p:ph type="title"/>
          </p:nvPr>
        </p:nvSpPr>
        <p:spPr>
          <a:xfrm>
            <a:off x="922609" y="178594"/>
            <a:ext cx="9350829" cy="855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00"/>
              <a:buFont typeface="Meiryo"/>
              <a:buNone/>
              <a:defRPr sz="4100">
                <a:latin typeface="Meiryo"/>
                <a:ea typeface="Meiryo"/>
                <a:cs typeface="Meiryo"/>
                <a:sym typeface="Meiry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kern="0"/>
          </a:p>
        </p:txBody>
      </p:sp>
      <p:sp>
        <p:nvSpPr>
          <p:cNvPr id="26" name="Google Shape;26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kern="0"/>
          </a:p>
        </p:txBody>
      </p:sp>
      <p:sp>
        <p:nvSpPr>
          <p:cNvPr id="27" name="Google Shape;27;p30"/>
          <p:cNvSpPr txBox="1">
            <a:spLocks noGrp="1"/>
          </p:cNvSpPr>
          <p:nvPr>
            <p:ph type="sldNum" idx="12"/>
          </p:nvPr>
        </p:nvSpPr>
        <p:spPr>
          <a:xfrm>
            <a:off x="5981409" y="6536531"/>
            <a:ext cx="224420" cy="65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/>
            </a:lvl9pPr>
          </a:lstStyle>
          <a:p>
            <a:fld id="{00000000-1234-1234-1234-123412341234}" type="slidenum">
              <a:rPr lang="en-US"/>
              <a:pPr/>
              <a:t>‹#›</a:t>
            </a:fld>
            <a:endParaRPr/>
          </a:p>
        </p:txBody>
      </p:sp>
      <p:cxnSp>
        <p:nvCxnSpPr>
          <p:cNvPr id="28" name="Google Shape;28;p30"/>
          <p:cNvCxnSpPr/>
          <p:nvPr/>
        </p:nvCxnSpPr>
        <p:spPr>
          <a:xfrm>
            <a:off x="922609" y="946839"/>
            <a:ext cx="9350829" cy="0"/>
          </a:xfrm>
          <a:prstGeom prst="straightConnector1">
            <a:avLst/>
          </a:prstGeom>
          <a:noFill/>
          <a:ln w="38100" cap="rnd" cmpd="sng">
            <a:solidFill>
              <a:srgbClr val="057BBA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" name="Google Shape;29;p30" descr="A close up of a sig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06442" y="213998"/>
            <a:ext cx="1322817" cy="819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903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Only">
  <p:cSld name="2_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493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09" y="178594"/>
            <a:ext cx="7897195" cy="855163"/>
          </a:xfrm>
        </p:spPr>
        <p:txBody>
          <a:bodyPr>
            <a:normAutofit/>
          </a:bodyPr>
          <a:lstStyle>
            <a:lvl1pPr algn="l">
              <a:defRPr sz="41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410042" y="6578489"/>
            <a:ext cx="3371917" cy="313522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644502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241300" y="706195"/>
            <a:ext cx="10760996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6335486"/>
            <a:ext cx="12192000" cy="522514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3390820" y="6427466"/>
            <a:ext cx="52294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vi-VN" sz="900" dirty="0">
                <a:solidFill>
                  <a:schemeClr val="bg1"/>
                </a:solidFill>
              </a:rPr>
              <a:t>Copyright </a:t>
            </a:r>
            <a:r>
              <a:rPr lang="de-DE" sz="900" i="1" dirty="0">
                <a:solidFill>
                  <a:schemeClr val="bg1"/>
                </a:solidFill>
              </a:rPr>
              <a:t>© </a:t>
            </a:r>
            <a:r>
              <a:rPr lang="de-DE" sz="900" dirty="0">
                <a:solidFill>
                  <a:schemeClr val="bg1"/>
                </a:solidFill>
              </a:rPr>
              <a:t>VTI Academy All Right Reserved</a:t>
            </a:r>
            <a:r>
              <a:rPr lang="vi-VN" sz="900" dirty="0">
                <a:solidFill>
                  <a:schemeClr val="bg1"/>
                </a:solidFill>
              </a:rPr>
              <a:t> </a:t>
            </a:r>
            <a:endParaRPr lang="uk-UA" sz="900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7305368" y="706195"/>
            <a:ext cx="3696928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6335486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138" y="-12590"/>
            <a:ext cx="2565862" cy="71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7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7D69-8C6D-2FC4-A3B6-395CD479E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9B69E-2D8E-087F-FDEB-1E9835432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21865-8440-7C9E-5A8B-D5CEF828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9CC2E-24DA-C4C1-EFF8-E2C34F3DE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5B1CE-3A2A-97E4-45B1-4E908A33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181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A041-67E5-E7F7-3C0E-4567136E5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82079-1F21-3BB4-D03F-EFDA424FC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7EED1-181E-A874-6F8D-A0B24838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17C9A-3874-F13D-4CB0-7DFCE0091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61CEE-67E8-60F3-7AAF-00712D5F1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06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C643-9BC7-50B8-EC5C-A8F76765C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EB276-F39C-FE6C-5F21-8724DBBD8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93985-FA6E-90B5-A222-2DD9EF58C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60BA0-971F-B5F9-D095-17A1686C7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F58869-2997-DA27-C311-BD711336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699DE-EB69-687F-66F1-F6C77CA6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896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9F84E-CCB5-8B06-6146-D375103F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67128-0834-3410-12B7-33860F2BA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D35A1-C860-928E-B0D9-ACAC2F7F0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DF9027-1087-3570-7432-08093B6195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25F945-FBEF-E3F4-DA2A-3154D5CDE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1D20D4-E39D-7705-EDD9-395BB0BB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6E73B-BBA8-35B4-3E13-1503A6633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FFBC0-F67A-6AA0-9EDD-CCF107DBD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1091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400D-FC16-A2F2-08E6-9583ADE93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75966-8578-F61F-07C2-7C67E78E6E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41A7D-3CD8-1B97-E008-42FAB3B5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6444F3-7614-BC19-0958-78290249A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702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859876-DC81-BA5E-825B-1E232F7F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25CD6-122D-2E48-5050-5EF6B4E5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BBF6D-C377-90E9-AAF6-FF8C8B82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6759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A08F9-247E-C6D8-59EE-6E2727EF3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27A0A-52BF-265E-F762-F5734665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B0D1F-2014-F32B-BC7D-37877BB5D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6E6F8-A408-FD2C-0367-45676DA62B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C92C2-5B60-709D-39A0-C801C584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1F9F8-C53C-97E6-430B-E0720D19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834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C5AE-CC14-131B-3B24-ED9BE7D5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84FBD-5624-2FC1-361B-B2EE8CDC7A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D5730-F126-F9C8-C401-C7BA3FBDE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9F0E1-32DC-8293-4C4D-65234522F3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721C97-BB4C-5D46-A036-D1B70FA7D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7F561-C1CA-E456-1EE3-69C8AD5B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D2688B-E2C4-4E9B-8794-1520EA645BF2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946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48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2193727" y="178594"/>
            <a:ext cx="7804548" cy="1518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"/>
              <a:buNone/>
              <a:defRPr sz="1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2193727" y="1821656"/>
            <a:ext cx="7804548" cy="4420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ctr" anchorCtr="0">
            <a:normAutofit/>
          </a:bodyPr>
          <a:lstStyle>
            <a:lvl1pPr marL="457200" marR="0" lvl="0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3373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33729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6380"/>
              <a:buFont typeface="Helvetica Neue"/>
              <a:buChar char="•"/>
              <a:defRPr sz="4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sldNum" idx="12"/>
          </p:nvPr>
        </p:nvSpPr>
        <p:spPr>
          <a:xfrm>
            <a:off x="5977052" y="6536531"/>
            <a:ext cx="233135" cy="65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425" tIns="71425" rIns="71425" bIns="71425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Helvetica Neue Light"/>
              <a:buNone/>
              <a:defRPr sz="11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kern="0"/>
              <a:pPr/>
              <a:t>‹#›</a:t>
            </a:fld>
            <a:endParaRPr kern="0"/>
          </a:p>
        </p:txBody>
      </p:sp>
    </p:spTree>
    <p:extLst>
      <p:ext uri="{BB962C8B-B14F-4D97-AF65-F5344CB8AC3E}">
        <p14:creationId xmlns:p14="http://schemas.microsoft.com/office/powerpoint/2010/main" val="35302034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7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w3schools.com/tags/tryit.asp?filename=tryhtml5_details" TargetMode="Externa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w3schools.com/html/tryit.asp?filename=tryhtml_iframe_height_width_css" TargetMode="Externa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7;p1"/>
          <p:cNvSpPr txBox="1"/>
          <p:nvPr/>
        </p:nvSpPr>
        <p:spPr>
          <a:xfrm>
            <a:off x="3105807" y="2869324"/>
            <a:ext cx="7078717" cy="1135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Helvetica Neue"/>
              <a:buNone/>
            </a:pPr>
            <a:r>
              <a:rPr lang="en-US" sz="11500" b="0" i="0" u="none" strike="noStrike" cap="none" dirty="0">
                <a:solidFill>
                  <a:srgbClr val="0079B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Front End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9BF"/>
              </a:buClr>
              <a:buSzPts val="4400"/>
              <a:buFont typeface="Helvetica Neue"/>
              <a:buNone/>
            </a:pPr>
            <a:r>
              <a:rPr lang="en-US" sz="4800" dirty="0">
                <a:solidFill>
                  <a:srgbClr val="0079B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Lesson 1-2</a:t>
            </a:r>
            <a:endParaRPr sz="4800" b="0" i="0" u="none" strike="noStrike" cap="none" dirty="0">
              <a:solidFill>
                <a:srgbClr val="0079BF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810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710244" y="1134048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Heading tag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799200" y="2015863"/>
            <a:ext cx="8240712" cy="32832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&lt;h1&gt;, &lt;h2&gt;, &lt;h3&gt;, &lt;h4&gt;, &lt;h5&gt;, &lt;h6&gt;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Logo or icon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Authorship information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10" y="3922240"/>
            <a:ext cx="4172741" cy="2717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533" y="1289226"/>
            <a:ext cx="4590757" cy="18640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96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354385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Paragraph tag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689031" y="2236200"/>
            <a:ext cx="8240712" cy="190637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&lt;p&gt;: Paragraph, remove while space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&lt;pre&gt;: Paragraph, keeping whilte space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31" y="4269422"/>
            <a:ext cx="4967979" cy="1621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471" y="1216130"/>
            <a:ext cx="3259374" cy="1468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009" y="4373687"/>
            <a:ext cx="3327468" cy="141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75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489906" y="1056929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Formatting tag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26" y="1734066"/>
            <a:ext cx="90297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8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178115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&lt;b&gt; &amp; &lt;strong&gt;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872901" y="2153653"/>
            <a:ext cx="8240712" cy="183656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&lt;b&gt;: (bold) without any extra importance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&lt;strong&gt;: with added semantic importance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901" y="4556543"/>
            <a:ext cx="3001286" cy="5695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4595251"/>
            <a:ext cx="3424650" cy="4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20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22109" y="1299301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&lt;i&gt;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 &amp; 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em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 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872901" y="1918468"/>
            <a:ext cx="8240712" cy="171001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&lt;i&gt;: Italic, without any extra importance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&lt;em&gt;: emphasized, with added semantic importance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253" y="3628486"/>
            <a:ext cx="6235361" cy="556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143" y="4651964"/>
            <a:ext cx="3615580" cy="6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65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776345" y="1299301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u</a:t>
            </a: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55" y="2237875"/>
            <a:ext cx="6321854" cy="9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06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765328" y="1156081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small</a:t>
            </a: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627" y="3288090"/>
            <a:ext cx="4206683" cy="772915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016120" y="1775248"/>
            <a:ext cx="8240712" cy="53477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Smaller text</a:t>
            </a:r>
          </a:p>
        </p:txBody>
      </p:sp>
    </p:spTree>
    <p:extLst>
      <p:ext uri="{BB962C8B-B14F-4D97-AF65-F5344CB8AC3E}">
        <p14:creationId xmlns:p14="http://schemas.microsoft.com/office/powerpoint/2010/main" val="190981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44143" y="1277267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mark</a:t>
            </a: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894935" y="1896434"/>
            <a:ext cx="8240712" cy="53477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Highlight text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647" y="3591676"/>
            <a:ext cx="4047911" cy="6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10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33126" y="1045913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s</a:t>
            </a: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 &amp; &lt;del&gt; 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883918" y="1665079"/>
            <a:ext cx="8240712" cy="183151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&lt;s&gt;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&lt;del&gt;: deleted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87" y="3496597"/>
            <a:ext cx="2835739" cy="1083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654" y="3496597"/>
            <a:ext cx="3575528" cy="6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11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710244" y="1266250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&lt;sub&gt;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 &amp; &lt;sup&gt; 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61036" y="1885416"/>
            <a:ext cx="8240712" cy="183151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&lt;sub&gt;: subscripted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&lt;sup&gt;: superscripted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244" y="3716934"/>
            <a:ext cx="3976665" cy="665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890" y="3716934"/>
            <a:ext cx="3743980" cy="60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23457" y="1004859"/>
            <a:ext cx="7897195" cy="855163"/>
          </a:xfrm>
        </p:spPr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4449389" y="6599146"/>
            <a:ext cx="31341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110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110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823457" y="2384505"/>
            <a:ext cx="10700657" cy="466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n-US" altLang="en-US" sz="330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Web architecture</a:t>
            </a:r>
          </a:p>
          <a:p>
            <a:pPr defTabSz="457200">
              <a:defRPr/>
            </a:pPr>
            <a:r>
              <a:rPr lang="en-US" altLang="en-US" sz="330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Components</a:t>
            </a:r>
          </a:p>
          <a:p>
            <a:pPr defTabSz="457200">
              <a:defRPr/>
            </a:pPr>
            <a:r>
              <a:rPr lang="en-US" altLang="en-US" sz="330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HTML</a:t>
            </a:r>
          </a:p>
          <a:p>
            <a:pPr defTabSz="457200">
              <a:defRPr/>
            </a:pPr>
            <a:r>
              <a:rPr lang="en-US" altLang="en-US" sz="330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Basic CSS</a:t>
            </a:r>
          </a:p>
          <a:p>
            <a:pPr defTabSz="457200">
              <a:defRPr/>
            </a:pPr>
            <a:r>
              <a:rPr lang="en-US" altLang="en-US" sz="330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Assignments</a:t>
            </a:r>
          </a:p>
        </p:txBody>
      </p:sp>
    </p:spTree>
    <p:extLst>
      <p:ext uri="{BB962C8B-B14F-4D97-AF65-F5344CB8AC3E}">
        <p14:creationId xmlns:p14="http://schemas.microsoft.com/office/powerpoint/2010/main" val="99502487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244217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dfn</a:t>
            </a: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850867" y="2082135"/>
            <a:ext cx="3177123" cy="43750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Define 1 keyword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705" y="3158135"/>
            <a:ext cx="8659408" cy="97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2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154994"/>
            <a:ext cx="287352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br</a:t>
            </a: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 &amp; 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wbr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823113" y="1953343"/>
            <a:ext cx="8366043" cy="216696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&lt;br&gt;: break line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&lt;wbr&gt;: Word Break Opportunity</a:t>
            </a:r>
          </a:p>
          <a:p>
            <a:pPr marL="1111250" lvl="5" indent="0">
              <a:buNone/>
            </a:pPr>
            <a:r>
              <a:rPr lang="vi-VN" sz="2200" dirty="0"/>
              <a:t>1 từ quá dài 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vi-VN" sz="2200" dirty="0"/>
              <a:t> brower sẽ xuống dòng không đúng </a:t>
            </a: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vi-VN" sz="2200" dirty="0"/>
              <a:t> dùng wbr để tách các từ đó ra</a:t>
            </a:r>
            <a:endParaRPr lang="pt-BR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788" y="1154994"/>
            <a:ext cx="4766371" cy="1193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699" y="4466684"/>
            <a:ext cx="7120770" cy="183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00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134047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detail</a:t>
            </a: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 &amp; &lt;summary&gt;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991" y="2121224"/>
            <a:ext cx="9408308" cy="1081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235" y="3689017"/>
            <a:ext cx="2420670" cy="380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425" y="4670275"/>
            <a:ext cx="6887561" cy="11780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000" y="617987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https://www.w3schools.com/tags/tryit.asp?filename=tryhtml5_details</a:t>
            </a:r>
            <a:endParaRPr lang="en-US" sz="9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830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77194" y="1343368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address&gt;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18" y="2015341"/>
            <a:ext cx="2698839" cy="16213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712" y="4820051"/>
            <a:ext cx="2138851" cy="144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67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567025" y="1200149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blockquote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50" y="2030703"/>
            <a:ext cx="5877380" cy="1549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60" y="4099976"/>
            <a:ext cx="9203560" cy="135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58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22108" y="1244217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cite&gt;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52" y="2193774"/>
            <a:ext cx="7550732" cy="6615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973" y="3257246"/>
            <a:ext cx="2978184" cy="308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1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442031" y="1188861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table&gt;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939" y="4018950"/>
            <a:ext cx="6867707" cy="273252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65069" y="1987210"/>
            <a:ext cx="5476087" cy="225741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&lt;th&gt;: define header of table (default: bold and center)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&lt;tr&gt;: define row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&lt;td&gt;: define data (it can contain </a:t>
            </a:r>
            <a:r>
              <a:rPr lang="en-US" sz="2200" dirty="0"/>
              <a:t>text, images, lists, other table,..)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878658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45230" y="1267883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button&gt;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93" y="3664937"/>
            <a:ext cx="8034683" cy="10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30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22109" y="1189133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&lt;meter&gt; &amp; </a:t>
            </a: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progress&gt;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8" y="2237695"/>
            <a:ext cx="8745507" cy="766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575" y="2043834"/>
            <a:ext cx="2541853" cy="1309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324" y="4329298"/>
            <a:ext cx="7542974" cy="160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32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442031" y="1459794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&lt;a&gt;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65069" y="2258144"/>
            <a:ext cx="11979916" cy="161953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&lt;a&gt;: link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4" y="3864851"/>
            <a:ext cx="11143039" cy="3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5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66176" y="1288284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Web architecture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4" descr="Image result for front end and back end, database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60" y="2103864"/>
            <a:ext cx="9005411" cy="44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700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566208" y="1234016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Other tag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89246" y="2032366"/>
            <a:ext cx="6006665" cy="161953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&lt;img&gt; &amp; &lt;picture&gt;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&lt;iFrame&gt;</a:t>
            </a:r>
          </a:p>
        </p:txBody>
      </p:sp>
    </p:spTree>
    <p:extLst>
      <p:ext uri="{BB962C8B-B14F-4D97-AF65-F5344CB8AC3E}">
        <p14:creationId xmlns:p14="http://schemas.microsoft.com/office/powerpoint/2010/main" val="4021653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985147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img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55" y="4373585"/>
            <a:ext cx="8005828" cy="281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367" y="2755142"/>
            <a:ext cx="931201" cy="1088207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823114" y="1783497"/>
            <a:ext cx="5059894" cy="135631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&lt;img&gt;: image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&lt;figure&gt; &amp; &lt;figcaption&gt;: caption of image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14" y="5101731"/>
            <a:ext cx="6775866" cy="1063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54" y="4164105"/>
            <a:ext cx="3848100" cy="272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80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754312" y="1156081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&lt;picture&gt;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977350" y="1954431"/>
            <a:ext cx="11102187" cy="50657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flexiable than picture</a:t>
            </a: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937" y="2461007"/>
            <a:ext cx="6711950" cy="3848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5146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011542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iFrame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005580" y="6379856"/>
            <a:ext cx="11083137" cy="47814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https://www.w3schools.com/html/tryit.asp?filename=tryhtml_iframe_height_width_css</a:t>
            </a:r>
            <a:endParaRPr lang="pt-BR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442" y="1621143"/>
            <a:ext cx="5426075" cy="4758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517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721260" y="979811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File path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944298" y="1778161"/>
            <a:ext cx="11102187" cy="258620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Absolute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Relative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528" y="2259510"/>
            <a:ext cx="8897957" cy="34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71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22109" y="1211166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Absolute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37" y="2066827"/>
            <a:ext cx="10612939" cy="39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459" y="3007421"/>
            <a:ext cx="3376858" cy="274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43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44143" y="1211166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vi-VN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Relative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675" y="2827216"/>
            <a:ext cx="6950143" cy="3029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75" y="3540027"/>
            <a:ext cx="5294873" cy="290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675" y="4287716"/>
            <a:ext cx="6262148" cy="2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64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55159" y="1310318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ul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 &amp; 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ol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17" name="Text Placeholder 1"/>
          <p:cNvSpPr txBox="1">
            <a:spLocks/>
          </p:cNvSpPr>
          <p:nvPr/>
        </p:nvSpPr>
        <p:spPr>
          <a:xfrm>
            <a:off x="878197" y="2108668"/>
            <a:ext cx="11102187" cy="1563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&lt;ol&gt;: ordered list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&lt;ul&gt;: unordered list</a:t>
            </a:r>
          </a:p>
        </p:txBody>
      </p:sp>
    </p:spTree>
    <p:extLst>
      <p:ext uri="{BB962C8B-B14F-4D97-AF65-F5344CB8AC3E}">
        <p14:creationId xmlns:p14="http://schemas.microsoft.com/office/powerpoint/2010/main" val="3290740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44142" y="1277267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ol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030471" y="3223931"/>
            <a:ext cx="909763" cy="463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a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2921031" y="3223931"/>
            <a:ext cx="817571" cy="5400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A</a:t>
            </a: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975901" y="3211129"/>
            <a:ext cx="653262" cy="463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95" y="2286324"/>
            <a:ext cx="938168" cy="8317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130" y="2330454"/>
            <a:ext cx="940129" cy="8098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036" y="2354176"/>
            <a:ext cx="939530" cy="790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197" y="2334626"/>
            <a:ext cx="938221" cy="741642"/>
          </a:xfrm>
          <a:prstGeom prst="rect">
            <a:avLst/>
          </a:prstGeom>
        </p:spPr>
      </p:pic>
      <p:sp>
        <p:nvSpPr>
          <p:cNvPr id="17" name="Text Placeholder 1"/>
          <p:cNvSpPr txBox="1">
            <a:spLocks/>
          </p:cNvSpPr>
          <p:nvPr/>
        </p:nvSpPr>
        <p:spPr>
          <a:xfrm>
            <a:off x="6705244" y="3211129"/>
            <a:ext cx="909763" cy="463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I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355" y="2354176"/>
            <a:ext cx="993625" cy="747586"/>
          </a:xfrm>
          <a:prstGeom prst="rect">
            <a:avLst/>
          </a:prstGeom>
        </p:spPr>
      </p:pic>
      <p:sp>
        <p:nvSpPr>
          <p:cNvPr id="19" name="Text Placeholder 1"/>
          <p:cNvSpPr txBox="1">
            <a:spLocks/>
          </p:cNvSpPr>
          <p:nvPr/>
        </p:nvSpPr>
        <p:spPr>
          <a:xfrm>
            <a:off x="8240426" y="3199953"/>
            <a:ext cx="909763" cy="4638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i</a:t>
            </a:r>
          </a:p>
        </p:txBody>
      </p:sp>
      <p:pic>
        <p:nvPicPr>
          <p:cNvPr id="20" name="Picture 1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123" y="4781177"/>
            <a:ext cx="3575233" cy="1323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4573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66176" y="1134048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</a:t>
            </a: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ul</a:t>
            </a: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675" y="4740769"/>
            <a:ext cx="4200525" cy="1189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103" y="2098527"/>
            <a:ext cx="941396" cy="7549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694" y="2106482"/>
            <a:ext cx="1018386" cy="8368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999" y="2106482"/>
            <a:ext cx="1056487" cy="86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339" y="2098441"/>
            <a:ext cx="785819" cy="869640"/>
          </a:xfrm>
          <a:prstGeom prst="rect">
            <a:avLst/>
          </a:prstGeom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5958545" y="3051851"/>
            <a:ext cx="909763" cy="46382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square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4072369" y="3059806"/>
            <a:ext cx="817571" cy="5400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circle</a:t>
            </a: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2175483" y="3051851"/>
            <a:ext cx="653262" cy="4638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disc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8159953" y="3061110"/>
            <a:ext cx="799318" cy="54002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none</a:t>
            </a:r>
          </a:p>
        </p:txBody>
      </p:sp>
      <p:pic>
        <p:nvPicPr>
          <p:cNvPr id="16" name="Picture 1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545" y="4108071"/>
            <a:ext cx="4683569" cy="2455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6350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710244" y="1244217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Components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38" y="2613437"/>
            <a:ext cx="5545932" cy="327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46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589058" y="1288284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&lt;dl&gt;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877" y="4581554"/>
            <a:ext cx="4526757" cy="14882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Placeholder 1"/>
          <p:cNvSpPr txBox="1">
            <a:spLocks/>
          </p:cNvSpPr>
          <p:nvPr/>
        </p:nvSpPr>
        <p:spPr>
          <a:xfrm>
            <a:off x="812096" y="2086634"/>
            <a:ext cx="11102187" cy="15638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</a:t>
            </a:r>
            <a:r>
              <a:rPr lang="vi-VN" sz="2200" dirty="0"/>
              <a:t>&lt;dt&gt;: </a:t>
            </a:r>
            <a:r>
              <a:rPr lang="en-US" sz="2200" dirty="0"/>
              <a:t>term name</a:t>
            </a:r>
            <a:endParaRPr lang="vi-VN" sz="22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sz="2200" dirty="0"/>
              <a:t> </a:t>
            </a:r>
            <a:r>
              <a:rPr lang="vi-VN" sz="2200" dirty="0"/>
              <a:t>&lt;dd&gt;: </a:t>
            </a:r>
            <a:r>
              <a:rPr lang="en-US" sz="2200" dirty="0"/>
              <a:t>content</a:t>
            </a:r>
            <a:endParaRPr lang="vi-VN" sz="2200" dirty="0"/>
          </a:p>
        </p:txBody>
      </p:sp>
    </p:spTree>
    <p:extLst>
      <p:ext uri="{BB962C8B-B14F-4D97-AF65-F5344CB8AC3E}">
        <p14:creationId xmlns:p14="http://schemas.microsoft.com/office/powerpoint/2010/main" val="14714690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178116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Form - Input tag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29" y="1963929"/>
            <a:ext cx="52863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78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22109" y="1354385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Label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845147" y="2152735"/>
            <a:ext cx="11102187" cy="45260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Define label for input tag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527" y="3503845"/>
            <a:ext cx="7246954" cy="11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00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22109" y="1200149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Text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845147" y="1998499"/>
            <a:ext cx="11102187" cy="210360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text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textarea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543" y="3136894"/>
            <a:ext cx="6032542" cy="9652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694" y="4699000"/>
            <a:ext cx="8859622" cy="179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7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045912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Number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523" y="3310195"/>
            <a:ext cx="5352391" cy="15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7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112014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Range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83" y="3031297"/>
            <a:ext cx="8391933" cy="84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71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66177" y="1255234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Email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159" y="3401526"/>
            <a:ext cx="10394670" cy="135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72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88210" y="1200149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Password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439" y="3286111"/>
            <a:ext cx="7673123" cy="18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81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100997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File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127" y="3698925"/>
            <a:ext cx="5655868" cy="2640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623" y="2241186"/>
            <a:ext cx="9703013" cy="4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81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066792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Date &amp; time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112" y="1673383"/>
            <a:ext cx="5441472" cy="156828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834131" y="1865142"/>
            <a:ext cx="3076858" cy="247550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date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time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datetime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34" y="4789177"/>
            <a:ext cx="6730792" cy="17934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112" y="3703596"/>
            <a:ext cx="5441472" cy="9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2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44142" y="1255233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Setup Software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72755" y="2137048"/>
            <a:ext cx="8240712" cy="17959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Atom IDE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Visual studio code IDE</a:t>
            </a:r>
          </a:p>
        </p:txBody>
      </p:sp>
    </p:spTree>
    <p:extLst>
      <p:ext uri="{BB962C8B-B14F-4D97-AF65-F5344CB8AC3E}">
        <p14:creationId xmlns:p14="http://schemas.microsoft.com/office/powerpoint/2010/main" val="1972795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578042" y="1161060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Date &amp; time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801080" y="1959410"/>
            <a:ext cx="11102187" cy="210360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month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week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66" y="3235123"/>
            <a:ext cx="6396846" cy="1655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166" y="5276616"/>
            <a:ext cx="6396846" cy="88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34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277267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Radio button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834130" y="2075617"/>
            <a:ext cx="11102187" cy="54353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allow only 1 choosed option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592" y="3544920"/>
            <a:ext cx="9092239" cy="123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53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44143" y="1255234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Checkbox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867181" y="2053584"/>
            <a:ext cx="11102187" cy="54353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allow 0 or multiple option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00" y="3085110"/>
            <a:ext cx="8908729" cy="198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64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22109" y="1222183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Select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540" y="3241484"/>
            <a:ext cx="6135158" cy="188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04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743295" y="1200149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Datalist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02" y="3033694"/>
            <a:ext cx="4100544" cy="2433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163" y="2790825"/>
            <a:ext cx="3267982" cy="29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526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211166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Group data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990" y="3235214"/>
            <a:ext cx="7667676" cy="230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88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508621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Submit form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86" y="3142144"/>
            <a:ext cx="8747602" cy="215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73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33125" y="1233199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Reset form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428" y="3142146"/>
            <a:ext cx="8590654" cy="21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0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233429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Useful Attribute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612" y="1233429"/>
            <a:ext cx="2667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135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178115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placeholder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548" y="3126604"/>
            <a:ext cx="9531525" cy="19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5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486587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HTML Overview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34" y="2244170"/>
            <a:ext cx="480060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512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22109" y="1277267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disabled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03" y="3362977"/>
            <a:ext cx="9847451" cy="94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329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310317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 err="1">
                <a:solidFill>
                  <a:srgbClr val="4F81BD"/>
                </a:solidFill>
                <a:cs typeface="Tahoma" panose="020B0604030504040204" pitchFamily="34" charset="0"/>
              </a:rPr>
              <a:t>readonly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65" y="3714039"/>
            <a:ext cx="10195967" cy="7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6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145065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max, min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08" y="2292365"/>
            <a:ext cx="10341801" cy="290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345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556007" y="1618790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required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07" y="3663420"/>
            <a:ext cx="11421521" cy="129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4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332352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size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34" y="2891329"/>
            <a:ext cx="9240906" cy="228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57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530655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autofocus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93" y="3639241"/>
            <a:ext cx="10584637" cy="1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011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567024" y="1508621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autocomplete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89" y="3116747"/>
            <a:ext cx="9339821" cy="19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49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578041" y="1156082"/>
            <a:ext cx="5508895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title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966" y="3946908"/>
            <a:ext cx="5329643" cy="504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82570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55160" y="1277267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Grouping tag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83773" y="2709925"/>
            <a:ext cx="8240712" cy="201378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div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span</a:t>
            </a:r>
          </a:p>
        </p:txBody>
      </p:sp>
    </p:spTree>
    <p:extLst>
      <p:ext uri="{BB962C8B-B14F-4D97-AF65-F5344CB8AC3E}">
        <p14:creationId xmlns:p14="http://schemas.microsoft.com/office/powerpoint/2010/main" val="139428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302620" y="1222183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Block and Inline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631233" y="2103998"/>
            <a:ext cx="11133610" cy="126435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Block: always start in a new line, take full available width 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pt-BR" sz="2200" dirty="0"/>
              <a:t> Inline: continue in the current line, take necessary available width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90" y="4378389"/>
            <a:ext cx="2812071" cy="519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215" y="4397412"/>
            <a:ext cx="3199911" cy="500945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2006430" y="5029841"/>
            <a:ext cx="838150" cy="50721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Block</a:t>
            </a:r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7426095" y="5029841"/>
            <a:ext cx="838150" cy="50721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Inline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548" y="5744003"/>
            <a:ext cx="6608410" cy="3668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707" y="6317783"/>
            <a:ext cx="4272092" cy="41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50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156081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HTML Architecture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75" y="2805812"/>
            <a:ext cx="6762750" cy="263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5812"/>
            <a:ext cx="5112118" cy="26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62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00075" y="1244217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Block and Inline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41" y="2242519"/>
            <a:ext cx="7788693" cy="124447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4958208" y="3705563"/>
            <a:ext cx="1251929" cy="50721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Block tag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247" y="4431348"/>
            <a:ext cx="8858252" cy="1472181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5269358" y="6009397"/>
            <a:ext cx="1251929" cy="507216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pt-BR" sz="2200" i="1" dirty="0"/>
              <a:t>Inline tag</a:t>
            </a:r>
          </a:p>
        </p:txBody>
      </p:sp>
    </p:spTree>
    <p:extLst>
      <p:ext uri="{BB962C8B-B14F-4D97-AF65-F5344CB8AC3E}">
        <p14:creationId xmlns:p14="http://schemas.microsoft.com/office/powerpoint/2010/main" val="33446958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266250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Comment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39705" y="2148065"/>
            <a:ext cx="8240712" cy="51493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1 line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133" y="2662997"/>
            <a:ext cx="3648817" cy="327279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939705" y="3500615"/>
            <a:ext cx="8240712" cy="51493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</a:t>
            </a:r>
            <a:r>
              <a:rPr lang="pt-BR" sz="2200" dirty="0"/>
              <a:t>Multiple line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33" y="4002483"/>
            <a:ext cx="4797559" cy="1273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0424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145064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Head HTML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39705" y="2026879"/>
            <a:ext cx="8240712" cy="336633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title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charset</a:t>
            </a:r>
          </a:p>
        </p:txBody>
      </p:sp>
    </p:spTree>
    <p:extLst>
      <p:ext uri="{BB962C8B-B14F-4D97-AF65-F5344CB8AC3E}">
        <p14:creationId xmlns:p14="http://schemas.microsoft.com/office/powerpoint/2010/main" val="2685938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611092" y="1078963"/>
            <a:ext cx="4114800" cy="31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0" fontAlgn="base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altLang="en-US" sz="3000" dirty="0">
                <a:solidFill>
                  <a:srgbClr val="4F81BD"/>
                </a:solidFill>
                <a:cs typeface="Tahoma" panose="020B0604030504040204" pitchFamily="34" charset="0"/>
              </a:rPr>
              <a:t>Body HTML</a:t>
            </a:r>
            <a:endParaRPr lang="vi-VN" altLang="en-US" sz="3000" dirty="0">
              <a:solidFill>
                <a:srgbClr val="4F81BD"/>
              </a:solidFill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3374432" y="1234141"/>
            <a:ext cx="4293307" cy="5276828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heading tag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paragraph tag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formatting tag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form – input tag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Useful attribute </a:t>
            </a: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en-ID" sz="2200" dirty="0"/>
              <a:t> Grouping tag</a:t>
            </a:r>
          </a:p>
        </p:txBody>
      </p:sp>
    </p:spTree>
    <p:extLst>
      <p:ext uri="{BB962C8B-B14F-4D97-AF65-F5344CB8AC3E}">
        <p14:creationId xmlns:p14="http://schemas.microsoft.com/office/powerpoint/2010/main" val="3297397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610</Words>
  <Application>Microsoft Macintosh PowerPoint</Application>
  <PresentationFormat>Widescreen</PresentationFormat>
  <Paragraphs>153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Meiryo</vt:lpstr>
      <vt:lpstr>ＭＳ Ｐゴシック</vt:lpstr>
      <vt:lpstr>Arial</vt:lpstr>
      <vt:lpstr>Arial (Body)</vt:lpstr>
      <vt:lpstr>Calibri</vt:lpstr>
      <vt:lpstr>Calibri Light</vt:lpstr>
      <vt:lpstr>Helvetica Neue</vt:lpstr>
      <vt:lpstr>Helvetica Neue Light</vt:lpstr>
      <vt:lpstr>Tahoma</vt:lpstr>
      <vt:lpstr>Times New Roman</vt:lpstr>
      <vt:lpstr>Wingdings</vt:lpstr>
      <vt:lpstr>Office Theme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Nguyễn Đức</dc:creator>
  <cp:lastModifiedBy>Microsoft Office User</cp:lastModifiedBy>
  <cp:revision>48</cp:revision>
  <dcterms:created xsi:type="dcterms:W3CDTF">2023-04-13T02:38:25Z</dcterms:created>
  <dcterms:modified xsi:type="dcterms:W3CDTF">2023-11-24T11:49:28Z</dcterms:modified>
</cp:coreProperties>
</file>